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science.smith.edu/~jcrouser/SDS136/labs/lab3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g"/><Relationship Id="rId5" Type="http://schemas.openxmlformats.org/officeDocument/2006/relationships/image" Target="../media/image3.png"/><Relationship Id="rId6" Type="http://schemas.openxmlformats.org/officeDocument/2006/relationships/image" Target="../media/image8.jpg"/><Relationship Id="rId7" Type="http://schemas.openxmlformats.org/officeDocument/2006/relationships/image" Target="../media/image14.jpg"/><Relationship Id="rId8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14.jpg"/><Relationship Id="rId6" Type="http://schemas.openxmlformats.org/officeDocument/2006/relationships/image" Target="../media/image12.jpg"/><Relationship Id="rId7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03: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SCATTERPLOTS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September 29, 2016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SDS 136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Scatterplots are particularly useful for highlighting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(what’s that?)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733" y="2565516"/>
            <a:ext cx="3934536" cy="3658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2"/>
          <p:cNvCxnSpPr/>
          <p:nvPr/>
        </p:nvCxnSpPr>
        <p:spPr>
          <a:xfrm flipH="1" rot="10800000">
            <a:off x="3124200" y="3810000"/>
            <a:ext cx="2971800" cy="914400"/>
          </a:xfrm>
          <a:prstGeom prst="straightConnector1">
            <a:avLst/>
          </a:prstGeom>
          <a:noFill/>
          <a:ln cap="rnd" cmpd="sng" w="38100">
            <a:solidFill>
              <a:srgbClr val="292934"/>
            </a:solidFill>
            <a:prstDash val="dash"/>
            <a:round/>
            <a:headEnd len="sm" w="sm" type="none"/>
            <a:tailEnd len="lg" w="lg" type="triangle"/>
          </a:ln>
        </p:spPr>
      </p:cxnSp>
      <p:grpSp>
        <p:nvGrpSpPr>
          <p:cNvPr id="254" name="Google Shape;254;p22"/>
          <p:cNvGrpSpPr/>
          <p:nvPr/>
        </p:nvGrpSpPr>
        <p:grpSpPr>
          <a:xfrm>
            <a:off x="4343400" y="4191000"/>
            <a:ext cx="1905000" cy="1103531"/>
            <a:chOff x="5486400" y="2477869"/>
            <a:chExt cx="1905000" cy="1103531"/>
          </a:xfrm>
        </p:grpSpPr>
        <p:cxnSp>
          <p:nvCxnSpPr>
            <p:cNvPr id="255" name="Google Shape;255;p22"/>
            <p:cNvCxnSpPr/>
            <p:nvPr/>
          </p:nvCxnSpPr>
          <p:spPr>
            <a:xfrm rot="10800000">
              <a:off x="6324600" y="2477869"/>
              <a:ext cx="0" cy="798731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56" name="Google Shape;256;p22"/>
            <p:cNvSpPr txBox="1"/>
            <p:nvPr/>
          </p:nvSpPr>
          <p:spPr>
            <a:xfrm>
              <a:off x="5486400" y="2935069"/>
              <a:ext cx="1905000" cy="646331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292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Trend line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(a.k.a “line of best fit”)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22"/>
          <p:cNvGrpSpPr/>
          <p:nvPr/>
        </p:nvGrpSpPr>
        <p:grpSpPr>
          <a:xfrm>
            <a:off x="256300" y="2380769"/>
            <a:ext cx="1905000" cy="1810243"/>
            <a:chOff x="5089650" y="1015725"/>
            <a:chExt cx="1905000" cy="1810243"/>
          </a:xfrm>
        </p:grpSpPr>
        <p:cxnSp>
          <p:nvCxnSpPr>
            <p:cNvPr id="258" name="Google Shape;258;p22"/>
            <p:cNvCxnSpPr/>
            <p:nvPr/>
          </p:nvCxnSpPr>
          <p:spPr>
            <a:xfrm rot="10800000">
              <a:off x="6324600" y="1015725"/>
              <a:ext cx="0" cy="798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59" name="Google Shape;259;p22"/>
            <p:cNvSpPr txBox="1"/>
            <p:nvPr/>
          </p:nvSpPr>
          <p:spPr>
            <a:xfrm>
              <a:off x="5089650" y="1592968"/>
              <a:ext cx="1905000" cy="12330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292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(whether the variables tend to change together)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Trend lines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457200" y="13716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pass through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all, some, or none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data points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for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making predictions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733" y="2565516"/>
            <a:ext cx="3934536" cy="3658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3"/>
          <p:cNvCxnSpPr/>
          <p:nvPr/>
        </p:nvCxnSpPr>
        <p:spPr>
          <a:xfrm flipH="1" rot="10800000">
            <a:off x="3124200" y="3810000"/>
            <a:ext cx="2971800" cy="914400"/>
          </a:xfrm>
          <a:prstGeom prst="straightConnector1">
            <a:avLst/>
          </a:prstGeom>
          <a:noFill/>
          <a:ln cap="rnd" cmpd="sng" w="38100">
            <a:solidFill>
              <a:srgbClr val="292934"/>
            </a:solidFill>
            <a:prstDash val="dash"/>
            <a:round/>
            <a:headEnd len="sm" w="sm" type="none"/>
            <a:tailEnd len="lg" w="lg" type="triangle"/>
          </a:ln>
        </p:spPr>
      </p:cxnSp>
      <p:grpSp>
        <p:nvGrpSpPr>
          <p:cNvPr id="268" name="Google Shape;268;p23"/>
          <p:cNvGrpSpPr/>
          <p:nvPr/>
        </p:nvGrpSpPr>
        <p:grpSpPr>
          <a:xfrm>
            <a:off x="4343400" y="4191131"/>
            <a:ext cx="1905000" cy="1103269"/>
            <a:chOff x="5486400" y="2478000"/>
            <a:chExt cx="1905000" cy="1103269"/>
          </a:xfrm>
        </p:grpSpPr>
        <p:cxnSp>
          <p:nvCxnSpPr>
            <p:cNvPr id="269" name="Google Shape;269;p23"/>
            <p:cNvCxnSpPr/>
            <p:nvPr/>
          </p:nvCxnSpPr>
          <p:spPr>
            <a:xfrm rot="10800000">
              <a:off x="6324600" y="2478000"/>
              <a:ext cx="0" cy="7986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0" name="Google Shape;270;p23"/>
            <p:cNvSpPr txBox="1"/>
            <p:nvPr/>
          </p:nvSpPr>
          <p:spPr>
            <a:xfrm>
              <a:off x="5486400" y="2935069"/>
              <a:ext cx="1905000" cy="64620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292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Trend line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(a.k.a “line of best fit”)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Positive correlation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 txBox="1"/>
          <p:nvPr>
            <p:ph idx="2" type="body"/>
          </p:nvPr>
        </p:nvSpPr>
        <p:spPr>
          <a:xfrm>
            <a:off x="4648200" y="2590800"/>
            <a:ext cx="4038600" cy="3800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variables moving in 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line points up and to the right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04" y="2057400"/>
            <a:ext cx="4457738" cy="4186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Positive correlation: example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1467" r="21467" t="0"/>
          <a:stretch/>
        </p:blipFill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28531" r="7267" t="0"/>
          <a:stretch/>
        </p:blipFill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Negative correlation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6"/>
          <p:cNvSpPr txBox="1"/>
          <p:nvPr>
            <p:ph idx="1" type="body"/>
          </p:nvPr>
        </p:nvSpPr>
        <p:spPr>
          <a:xfrm>
            <a:off x="457200" y="2743200"/>
            <a:ext cx="4038600" cy="3648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variables moving in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opposite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directions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line points down and to the right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6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2-10 at 11.34.09 AM.png" id="293" name="Google Shape;293;p26"/>
          <p:cNvPicPr preferRelativeResize="0"/>
          <p:nvPr/>
        </p:nvPicPr>
        <p:blipFill rotWithShape="1">
          <a:blip r:embed="rId3">
            <a:alphaModFix/>
          </a:blip>
          <a:srcRect b="1560" l="0" r="0" t="-1"/>
          <a:stretch/>
        </p:blipFill>
        <p:spPr>
          <a:xfrm>
            <a:off x="4648200" y="2057401"/>
            <a:ext cx="4344450" cy="41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Negative correlation: example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42861" r="4517" t="0"/>
          <a:stretch/>
        </p:blipFill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6190" l="0" r="0" t="6190"/>
          <a:stretch/>
        </p:blipFill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correlation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8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8"/>
          <p:cNvSpPr txBox="1"/>
          <p:nvPr>
            <p:ph idx="2" type="body"/>
          </p:nvPr>
        </p:nvSpPr>
        <p:spPr>
          <a:xfrm>
            <a:off x="4648200" y="2362200"/>
            <a:ext cx="4038600" cy="4029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variables are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one another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discernable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 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line is flat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2-10 at 11.43.19 AM.png" id="308" name="Google Shape;30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972056"/>
            <a:ext cx="4390225" cy="412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correlation: example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190" l="0" r="0" t="6190"/>
          <a:stretch/>
        </p:blipFill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28531" r="7267" t="0"/>
          <a:stretch/>
        </p:blipFill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gets encoded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219200"/>
            <a:ext cx="5853467" cy="5442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0"/>
          <p:cNvGrpSpPr/>
          <p:nvPr/>
        </p:nvGrpSpPr>
        <p:grpSpPr>
          <a:xfrm>
            <a:off x="6172200" y="1600200"/>
            <a:ext cx="1905000" cy="1380530"/>
            <a:chOff x="5486400" y="2477869"/>
            <a:chExt cx="1905000" cy="1380530"/>
          </a:xfrm>
        </p:grpSpPr>
        <p:cxnSp>
          <p:nvCxnSpPr>
            <p:cNvPr id="323" name="Google Shape;323;p30"/>
            <p:cNvCxnSpPr/>
            <p:nvPr/>
          </p:nvCxnSpPr>
          <p:spPr>
            <a:xfrm rot="10800000">
              <a:off x="6324600" y="2477869"/>
              <a:ext cx="0" cy="798731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4" name="Google Shape;324;p30"/>
            <p:cNvSpPr txBox="1"/>
            <p:nvPr/>
          </p:nvSpPr>
          <p:spPr>
            <a:xfrm>
              <a:off x="5486400" y="2935069"/>
              <a:ext cx="1905000" cy="923330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2929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Maximum value(s) in each dimension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30"/>
          <p:cNvGrpSpPr/>
          <p:nvPr/>
        </p:nvGrpSpPr>
        <p:grpSpPr>
          <a:xfrm>
            <a:off x="304800" y="4419600"/>
            <a:ext cx="4267200" cy="1295400"/>
            <a:chOff x="304800" y="4419600"/>
            <a:chExt cx="4267200" cy="1295400"/>
          </a:xfrm>
        </p:grpSpPr>
        <p:grpSp>
          <p:nvGrpSpPr>
            <p:cNvPr id="326" name="Google Shape;326;p30"/>
            <p:cNvGrpSpPr/>
            <p:nvPr/>
          </p:nvGrpSpPr>
          <p:grpSpPr>
            <a:xfrm>
              <a:off x="304800" y="4419600"/>
              <a:ext cx="2362200" cy="1151930"/>
              <a:chOff x="5029200" y="2706469"/>
              <a:chExt cx="2362200" cy="1151930"/>
            </a:xfrm>
          </p:grpSpPr>
          <p:cxnSp>
            <p:nvCxnSpPr>
              <p:cNvPr id="327" name="Google Shape;327;p30"/>
              <p:cNvCxnSpPr/>
              <p:nvPr/>
            </p:nvCxnSpPr>
            <p:spPr>
              <a:xfrm flipH="1" rot="10800000">
                <a:off x="6781800" y="2706469"/>
                <a:ext cx="609600" cy="6096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8" name="Google Shape;328;p30"/>
              <p:cNvSpPr txBox="1"/>
              <p:nvPr/>
            </p:nvSpPr>
            <p:spPr>
              <a:xfrm>
                <a:off x="5029200" y="2935069"/>
                <a:ext cx="1905000" cy="923330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29293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Minimum value(s) in each dimension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9" name="Google Shape;329;p30"/>
            <p:cNvCxnSpPr/>
            <p:nvPr/>
          </p:nvCxnSpPr>
          <p:spPr>
            <a:xfrm>
              <a:off x="2209800" y="5181600"/>
              <a:ext cx="2362200" cy="5334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30" name="Google Shape;330;p30"/>
          <p:cNvGrpSpPr/>
          <p:nvPr/>
        </p:nvGrpSpPr>
        <p:grpSpPr>
          <a:xfrm>
            <a:off x="2819400" y="3200400"/>
            <a:ext cx="4343400" cy="1524000"/>
            <a:chOff x="2819400" y="3200400"/>
            <a:chExt cx="4343400" cy="1524000"/>
          </a:xfrm>
        </p:grpSpPr>
        <p:cxnSp>
          <p:nvCxnSpPr>
            <p:cNvPr id="331" name="Google Shape;331;p30"/>
            <p:cNvCxnSpPr/>
            <p:nvPr/>
          </p:nvCxnSpPr>
          <p:spPr>
            <a:xfrm flipH="1" rot="10800000">
              <a:off x="2819400" y="3200400"/>
              <a:ext cx="4343400" cy="1295400"/>
            </a:xfrm>
            <a:prstGeom prst="straightConnector1">
              <a:avLst/>
            </a:prstGeom>
            <a:noFill/>
            <a:ln cap="rnd" cmpd="sng" w="38100">
              <a:solidFill>
                <a:srgbClr val="292934"/>
              </a:solidFill>
              <a:prstDash val="dash"/>
              <a:round/>
              <a:headEnd len="sm" w="sm" type="none"/>
              <a:tailEnd len="lg" w="lg" type="triangle"/>
            </a:ln>
          </p:spPr>
        </p:cxnSp>
        <p:sp>
          <p:nvSpPr>
            <p:cNvPr id="332" name="Google Shape;332;p30"/>
            <p:cNvSpPr txBox="1"/>
            <p:nvPr/>
          </p:nvSpPr>
          <p:spPr>
            <a:xfrm rot="-998203">
              <a:off x="4133691" y="3672168"/>
              <a:ext cx="292997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General trend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(what law is at work here?)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30"/>
          <p:cNvGrpSpPr/>
          <p:nvPr/>
        </p:nvGrpSpPr>
        <p:grpSpPr>
          <a:xfrm>
            <a:off x="4876800" y="1676400"/>
            <a:ext cx="4038600" cy="3962400"/>
            <a:chOff x="4876800" y="1676400"/>
            <a:chExt cx="4038600" cy="3962400"/>
          </a:xfrm>
        </p:grpSpPr>
        <p:cxnSp>
          <p:nvCxnSpPr>
            <p:cNvPr id="334" name="Google Shape;334;p30"/>
            <p:cNvCxnSpPr/>
            <p:nvPr/>
          </p:nvCxnSpPr>
          <p:spPr>
            <a:xfrm flipH="1">
              <a:off x="4876800" y="4495800"/>
              <a:ext cx="2971800" cy="11430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335" name="Google Shape;335;p30"/>
            <p:cNvGrpSpPr/>
            <p:nvPr/>
          </p:nvGrpSpPr>
          <p:grpSpPr>
            <a:xfrm>
              <a:off x="7010400" y="1676400"/>
              <a:ext cx="1905000" cy="2980730"/>
              <a:chOff x="5486400" y="877669"/>
              <a:chExt cx="1905000" cy="2980730"/>
            </a:xfrm>
          </p:grpSpPr>
          <p:cxnSp>
            <p:nvCxnSpPr>
              <p:cNvPr id="336" name="Google Shape;336;p30"/>
              <p:cNvCxnSpPr/>
              <p:nvPr/>
            </p:nvCxnSpPr>
            <p:spPr>
              <a:xfrm rot="10800000">
                <a:off x="5562600" y="877669"/>
                <a:ext cx="762000" cy="2398932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37" name="Google Shape;337;p30"/>
              <p:cNvSpPr txBox="1"/>
              <p:nvPr/>
            </p:nvSpPr>
            <p:spPr>
              <a:xfrm>
                <a:off x="5486400" y="2935069"/>
                <a:ext cx="1905000" cy="923330"/>
              </a:xfrm>
              <a:prstGeom prst="rect">
                <a:avLst/>
              </a:prstGeom>
              <a:solidFill>
                <a:srgbClr val="D8D8D8"/>
              </a:solidFill>
              <a:ln cap="flat" cmpd="sng" w="9525">
                <a:solidFill>
                  <a:srgbClr val="29293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Outliers (points that are “far from the pack”)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Pros and cons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good about scatterplots?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not so good?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Introducing Aditya (our new grader!)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notes on Piazza:</a:t>
            </a:r>
            <a:endParaRPr/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check your graded / missing assignments and labs at any time on Moodle</a:t>
            </a:r>
            <a:endParaRPr/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2643414" y="2768600"/>
            <a:ext cx="4138386" cy="1511300"/>
            <a:chOff x="139700" y="2667000"/>
            <a:chExt cx="4138386" cy="1511300"/>
          </a:xfrm>
        </p:grpSpPr>
        <p:pic>
          <p:nvPicPr>
            <p:cNvPr id="104" name="Google Shape;104;p14"/>
            <p:cNvPicPr preferRelativeResize="0"/>
            <p:nvPr/>
          </p:nvPicPr>
          <p:blipFill rotWithShape="1">
            <a:blip r:embed="rId3">
              <a:alphaModFix/>
            </a:blip>
            <a:srcRect b="0" l="0" r="62893" t="0"/>
            <a:stretch/>
          </p:blipFill>
          <p:spPr>
            <a:xfrm>
              <a:off x="139700" y="2667000"/>
              <a:ext cx="3289300" cy="151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 rotWithShape="1">
            <a:blip r:embed="rId3">
              <a:alphaModFix/>
            </a:blip>
            <a:srcRect b="0" l="90422" r="0" t="0"/>
            <a:stretch/>
          </p:blipFill>
          <p:spPr>
            <a:xfrm>
              <a:off x="3429000" y="2667000"/>
              <a:ext cx="849086" cy="151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14"/>
          <p:cNvGrpSpPr/>
          <p:nvPr/>
        </p:nvGrpSpPr>
        <p:grpSpPr>
          <a:xfrm>
            <a:off x="738414" y="2737534"/>
            <a:ext cx="1905000" cy="923330"/>
            <a:chOff x="597807" y="2648634"/>
            <a:chExt cx="1905000" cy="923330"/>
          </a:xfrm>
        </p:grpSpPr>
        <p:cxnSp>
          <p:nvCxnSpPr>
            <p:cNvPr id="107" name="Google Shape;107;p14"/>
            <p:cNvCxnSpPr/>
            <p:nvPr/>
          </p:nvCxnSpPr>
          <p:spPr>
            <a:xfrm>
              <a:off x="1905000" y="2971800"/>
              <a:ext cx="597807" cy="0"/>
            </a:xfrm>
            <a:prstGeom prst="straightConnector1">
              <a:avLst/>
            </a:prstGeom>
            <a:noFill/>
            <a:ln cap="rnd" cmpd="sng" w="76200">
              <a:solidFill>
                <a:srgbClr val="292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8" name="Google Shape;108;p14"/>
            <p:cNvSpPr txBox="1"/>
            <p:nvPr/>
          </p:nvSpPr>
          <p:spPr>
            <a:xfrm>
              <a:off x="597807" y="2648634"/>
              <a:ext cx="1328964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Leave this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unresolved please 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2643414" y="2768600"/>
            <a:ext cx="4138386" cy="1511300"/>
            <a:chOff x="2697842" y="3530600"/>
            <a:chExt cx="4138386" cy="1511300"/>
          </a:xfrm>
        </p:grpSpPr>
        <p:pic>
          <p:nvPicPr>
            <p:cNvPr id="110" name="Google Shape;110;p14"/>
            <p:cNvPicPr preferRelativeResize="0"/>
            <p:nvPr/>
          </p:nvPicPr>
          <p:blipFill rotWithShape="1">
            <a:blip r:embed="rId4">
              <a:alphaModFix/>
            </a:blip>
            <a:srcRect b="0" l="0" r="60458" t="0"/>
            <a:stretch/>
          </p:blipFill>
          <p:spPr>
            <a:xfrm>
              <a:off x="2697842" y="3530600"/>
              <a:ext cx="3505200" cy="151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4"/>
            <p:cNvPicPr preferRelativeResize="0"/>
            <p:nvPr/>
          </p:nvPicPr>
          <p:blipFill rotWithShape="1">
            <a:blip r:embed="rId3">
              <a:alphaModFix/>
            </a:blip>
            <a:srcRect b="0" l="90422" r="0" t="0"/>
            <a:stretch/>
          </p:blipFill>
          <p:spPr>
            <a:xfrm>
              <a:off x="5987142" y="3530600"/>
              <a:ext cx="849086" cy="151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" name="Google Shape;112;p14"/>
          <p:cNvGrpSpPr/>
          <p:nvPr/>
        </p:nvGrpSpPr>
        <p:grpSpPr>
          <a:xfrm>
            <a:off x="5715000" y="3124200"/>
            <a:ext cx="2971800" cy="923330"/>
            <a:chOff x="979714" y="2675404"/>
            <a:chExt cx="3189514" cy="923330"/>
          </a:xfrm>
        </p:grpSpPr>
        <p:cxnSp>
          <p:nvCxnSpPr>
            <p:cNvPr id="113" name="Google Shape;113;p14"/>
            <p:cNvCxnSpPr/>
            <p:nvPr/>
          </p:nvCxnSpPr>
          <p:spPr>
            <a:xfrm rot="10800000">
              <a:off x="979714" y="2971800"/>
              <a:ext cx="1390301" cy="0"/>
            </a:xfrm>
            <a:prstGeom prst="straightConnector1">
              <a:avLst/>
            </a:prstGeom>
            <a:noFill/>
            <a:ln cap="rnd" cmpd="sng" w="76200">
              <a:solidFill>
                <a:srgbClr val="292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4" name="Google Shape;114;p14"/>
            <p:cNvSpPr txBox="1"/>
            <p:nvPr/>
          </p:nvSpPr>
          <p:spPr>
            <a:xfrm>
              <a:off x="1905000" y="2675404"/>
              <a:ext cx="2264228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Full name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(or 1</a:t>
              </a:r>
              <a:r>
                <a:rPr b="0" baseline="3000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and initial)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please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Questions to ask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p32"/>
          <p:cNvGrpSpPr/>
          <p:nvPr/>
        </p:nvGrpSpPr>
        <p:grpSpPr>
          <a:xfrm>
            <a:off x="457200" y="1602581"/>
            <a:ext cx="8229599" cy="4872037"/>
            <a:chOff x="0" y="2381"/>
            <a:chExt cx="8229599" cy="4872037"/>
          </a:xfrm>
        </p:grpSpPr>
        <p:sp>
          <p:nvSpPr>
            <p:cNvPr id="351" name="Google Shape;351;p32"/>
            <p:cNvSpPr/>
            <p:nvPr/>
          </p:nvSpPr>
          <p:spPr>
            <a:xfrm rot="5400000">
              <a:off x="4967478" y="-1845278"/>
              <a:ext cx="1257299" cy="526694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ED0D3">
                <a:alpha val="89803"/>
              </a:srgbClr>
            </a:solidFill>
            <a:ln cap="flat" cmpd="sng" w="9525">
              <a:solidFill>
                <a:srgbClr val="CED0D3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 txBox="1"/>
            <p:nvPr/>
          </p:nvSpPr>
          <p:spPr>
            <a:xfrm>
              <a:off x="2962656" y="220920"/>
              <a:ext cx="5205568" cy="1134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Examine the data to figure out how many different categories you want to show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 this to determine your symbols (don’t forget labels!)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0" y="2381"/>
              <a:ext cx="2962656" cy="157162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4B60"/>
                </a:gs>
                <a:gs pos="34000">
                  <a:srgbClr val="394B5F"/>
                </a:gs>
                <a:gs pos="70000">
                  <a:srgbClr val="41546B"/>
                </a:gs>
                <a:gs pos="100000">
                  <a:srgbClr val="4B5A6A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 txBox="1"/>
            <p:nvPr/>
          </p:nvSpPr>
          <p:spPr>
            <a:xfrm>
              <a:off x="76720" y="79101"/>
              <a:ext cx="2809216" cy="1418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spcFirstLastPara="1" rIns="125725" wrap="square" tIns="6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many categories?</a:t>
              </a: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2"/>
            <p:cNvSpPr/>
            <p:nvPr/>
          </p:nvSpPr>
          <p:spPr>
            <a:xfrm rot="5400000">
              <a:off x="4967478" y="-195072"/>
              <a:ext cx="1257299" cy="526694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ED0D3">
                <a:alpha val="89803"/>
              </a:srgbClr>
            </a:solidFill>
            <a:ln cap="flat" cmpd="sng" w="9525">
              <a:solidFill>
                <a:srgbClr val="CED0D3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 txBox="1"/>
            <p:nvPr/>
          </p:nvSpPr>
          <p:spPr>
            <a:xfrm>
              <a:off x="2962656" y="1871126"/>
              <a:ext cx="5205568" cy="1134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Examine the data to identify the biggest and smallest values for the first variable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 this value to scale your first axis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0" y="1652587"/>
              <a:ext cx="2962656" cy="157162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4B60"/>
                </a:gs>
                <a:gs pos="34000">
                  <a:srgbClr val="394B5F"/>
                </a:gs>
                <a:gs pos="70000">
                  <a:srgbClr val="41546B"/>
                </a:gs>
                <a:gs pos="100000">
                  <a:srgbClr val="4B5A6A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 txBox="1"/>
            <p:nvPr/>
          </p:nvSpPr>
          <p:spPr>
            <a:xfrm>
              <a:off x="76720" y="1729307"/>
              <a:ext cx="2809216" cy="1418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spcFirstLastPara="1" rIns="125725" wrap="square" tIns="6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What’s the range for V1?</a:t>
              </a: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2"/>
            <p:cNvSpPr/>
            <p:nvPr/>
          </p:nvSpPr>
          <p:spPr>
            <a:xfrm rot="5400000">
              <a:off x="4967478" y="1455134"/>
              <a:ext cx="1257299" cy="526694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ED0D3">
                <a:alpha val="89803"/>
              </a:srgbClr>
            </a:solidFill>
            <a:ln cap="flat" cmpd="sng" w="9525">
              <a:solidFill>
                <a:srgbClr val="CED0D3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 txBox="1"/>
            <p:nvPr/>
          </p:nvSpPr>
          <p:spPr>
            <a:xfrm>
              <a:off x="2962656" y="3521332"/>
              <a:ext cx="5205568" cy="1134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175" lIns="72375" spcFirstLastPara="1" rIns="72375" wrap="square" tIns="361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Examine the data to identify the biggest and smallest values for the second variable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Arial"/>
                <a:buChar char="•"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 this value to scale your second axis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0" y="3302793"/>
              <a:ext cx="2962656" cy="157162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4B60"/>
                </a:gs>
                <a:gs pos="34000">
                  <a:srgbClr val="394B5F"/>
                </a:gs>
                <a:gs pos="70000">
                  <a:srgbClr val="41546B"/>
                </a:gs>
                <a:gs pos="100000">
                  <a:srgbClr val="4B5A6A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 txBox="1"/>
            <p:nvPr/>
          </p:nvSpPr>
          <p:spPr>
            <a:xfrm>
              <a:off x="76720" y="3379513"/>
              <a:ext cx="2809216" cy="14181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850" lIns="125725" spcFirstLastPara="1" rIns="125725" wrap="square" tIns="6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What’s the range for V2?</a:t>
              </a:r>
              <a:endParaRPr sz="3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32"/>
          <p:cNvSpPr/>
          <p:nvPr/>
        </p:nvSpPr>
        <p:spPr>
          <a:xfrm>
            <a:off x="304800" y="1524000"/>
            <a:ext cx="8458200" cy="1676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2"/>
          <p:cNvSpPr/>
          <p:nvPr/>
        </p:nvSpPr>
        <p:spPr>
          <a:xfrm>
            <a:off x="228600" y="3200400"/>
            <a:ext cx="8458200" cy="1676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457200" y="4876800"/>
            <a:ext cx="8458200" cy="1676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2-10 at 12.10.00 PM.png" id="372" name="Google Shape;37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77" l="0" r="0" t="-11992"/>
          <a:stretch/>
        </p:blipFill>
        <p:spPr>
          <a:xfrm>
            <a:off x="304800" y="1513214"/>
            <a:ext cx="4191000" cy="4403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2-10 at 12.09.08 PM.png" id="373" name="Google Shape;373;p3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-12309" l="0" r="0" t="-12308"/>
          <a:stretch/>
        </p:blipFill>
        <p:spPr>
          <a:xfrm>
            <a:off x="4572000" y="1495303"/>
            <a:ext cx="4191000" cy="489635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 txBox="1"/>
          <p:nvPr/>
        </p:nvSpPr>
        <p:spPr>
          <a:xfrm>
            <a:off x="2828975" y="6096000"/>
            <a:ext cx="34860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Choice of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matters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3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991373"/>
            <a:ext cx="4191000" cy="390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/>
          <p:nvPr/>
        </p:nvSpPr>
        <p:spPr>
          <a:xfrm>
            <a:off x="2769088" y="6096000"/>
            <a:ext cx="36058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Choice of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matters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2-10 at 11.36.20 AM.png" id="383" name="Google Shape;383;p3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-12206" l="0" r="0" t="-12206"/>
          <a:stretch/>
        </p:blipFill>
        <p:spPr>
          <a:xfrm>
            <a:off x="304800" y="1494971"/>
            <a:ext cx="4191284" cy="489668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4"/>
          <p:cNvSpPr txBox="1"/>
          <p:nvPr/>
        </p:nvSpPr>
        <p:spPr>
          <a:xfrm>
            <a:off x="1219200" y="2057400"/>
            <a:ext cx="10438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 txBox="1"/>
          <p:nvPr/>
        </p:nvSpPr>
        <p:spPr>
          <a:xfrm>
            <a:off x="5491384" y="2057400"/>
            <a:ext cx="1519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Quadratic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/>
          <p:nvPr/>
        </p:nvSpPr>
        <p:spPr>
          <a:xfrm>
            <a:off x="2971800" y="3124200"/>
            <a:ext cx="1143000" cy="1066800"/>
          </a:xfrm>
          <a:prstGeom prst="roundRect">
            <a:avLst>
              <a:gd fmla="val 9451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/>
          </a:p>
        </p:txBody>
      </p:sp>
      <p:pic>
        <p:nvPicPr>
          <p:cNvPr descr="Screen Shot 2016-02-10 at 12.16.17 PM.png" id="392" name="Google Shape;39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8479" r="-28479" t="0"/>
          <a:stretch/>
        </p:blipFill>
        <p:spPr>
          <a:xfrm>
            <a:off x="642937" y="1447800"/>
            <a:ext cx="7586663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 txBox="1"/>
          <p:nvPr/>
        </p:nvSpPr>
        <p:spPr>
          <a:xfrm>
            <a:off x="2209800" y="5943600"/>
            <a:ext cx="53533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Overplotting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make it hard to tell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going on in different categories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/>
          </a:p>
        </p:txBody>
      </p:sp>
      <p:pic>
        <p:nvPicPr>
          <p:cNvPr id="399" name="Google Shape;39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95400"/>
            <a:ext cx="2667000" cy="54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6"/>
          <p:cNvSpPr txBox="1"/>
          <p:nvPr/>
        </p:nvSpPr>
        <p:spPr>
          <a:xfrm>
            <a:off x="3463983" y="3200400"/>
            <a:ext cx="543580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is the case, using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multiples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sometimes help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2-10 at 12.27.32 PM.png" id="406" name="Google Shape;406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31801" r="-31802" t="0"/>
          <a:stretch/>
        </p:blipFill>
        <p:spPr>
          <a:xfrm>
            <a:off x="1981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7"/>
          <p:cNvSpPr txBox="1"/>
          <p:nvPr/>
        </p:nvSpPr>
        <p:spPr>
          <a:xfrm>
            <a:off x="381000" y="3048000"/>
            <a:ext cx="30479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with only a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unique values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also pose a problem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3: scatterplots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for today’s lab are available at: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www.science.smith.edu/~jcrouser/SDS136/labs/lab3/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Instant replay: pros and cons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good about scatterplots?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not so good?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 next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A1 due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tonight by 11:59pm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2 has been posted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Thursday Oct. 4</a:t>
            </a:r>
            <a:r>
              <a:rPr b="1" baseline="3000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11:59pm</a:t>
            </a:r>
            <a:endParaRPr/>
          </a:p>
          <a:p>
            <a:pPr indent="-8255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Tuesday: perception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SCMA Visit #1: debrief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766059" y="1466085"/>
            <a:ext cx="1498846" cy="1528465"/>
            <a:chOff x="4038600" y="1295400"/>
            <a:chExt cx="1498846" cy="1528465"/>
          </a:xfrm>
        </p:grpSpPr>
        <p:grpSp>
          <p:nvGrpSpPr>
            <p:cNvPr id="121" name="Google Shape;121;p15"/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122" name="Google Shape;122;p15"/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123" name="Google Shape;123;p15"/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fmla="val 25170" name="adj"/>
                  </a:avLst>
                </a:prstGeom>
                <a:noFill/>
                <a:ln cap="flat" cmpd="sng" w="38100">
                  <a:solidFill>
                    <a:srgbClr val="292934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5"/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fmla="val 25170" name="adj"/>
                  </a:avLst>
                </a:prstGeom>
                <a:noFill/>
                <a:ln cap="flat" cmpd="sng" w="38100">
                  <a:solidFill>
                    <a:srgbClr val="292934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5"/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fmla="val 25170" name="adj"/>
                  </a:avLst>
                </a:prstGeom>
                <a:noFill/>
                <a:ln cap="flat" cmpd="sng" w="38100">
                  <a:solidFill>
                    <a:srgbClr val="292934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26" name="Google Shape;126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48608" r="0" t="0"/>
              <a:stretch/>
            </p:blipFill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7" name="Google Shape;127;p15"/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2665781" y="1389885"/>
            <a:ext cx="1381508" cy="1604665"/>
            <a:chOff x="5715000" y="1219200"/>
            <a:chExt cx="1381508" cy="1604665"/>
          </a:xfrm>
        </p:grpSpPr>
        <p:pic>
          <p:nvPicPr>
            <p:cNvPr id="129" name="Google Shape;129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29098" y="1219200"/>
              <a:ext cx="1353312" cy="135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5"/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15"/>
          <p:cNvGrpSpPr/>
          <p:nvPr/>
        </p:nvGrpSpPr>
        <p:grpSpPr>
          <a:xfrm>
            <a:off x="2768122" y="3184067"/>
            <a:ext cx="1176825" cy="1528465"/>
            <a:chOff x="7239000" y="1295400"/>
            <a:chExt cx="1176825" cy="1528465"/>
          </a:xfrm>
        </p:grpSpPr>
        <p:grpSp>
          <p:nvGrpSpPr>
            <p:cNvPr id="132" name="Google Shape;132;p15"/>
            <p:cNvGrpSpPr/>
            <p:nvPr/>
          </p:nvGrpSpPr>
          <p:grpSpPr>
            <a:xfrm>
              <a:off x="7326397" y="1295400"/>
              <a:ext cx="1002030" cy="1143000"/>
              <a:chOff x="2590800" y="2667000"/>
              <a:chExt cx="3293092" cy="3756379"/>
            </a:xfrm>
          </p:grpSpPr>
          <p:pic>
            <p:nvPicPr>
              <p:cNvPr id="133" name="Google Shape;133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590800" y="2667000"/>
                <a:ext cx="3293092" cy="375637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4" name="Google Shape;134;p15"/>
              <p:cNvGrpSpPr/>
              <p:nvPr/>
            </p:nvGrpSpPr>
            <p:grpSpPr>
              <a:xfrm>
                <a:off x="3282811" y="2999174"/>
                <a:ext cx="2508390" cy="1113357"/>
                <a:chOff x="3282811" y="2999174"/>
                <a:chExt cx="2508390" cy="1113357"/>
              </a:xfrm>
            </p:grpSpPr>
            <p:sp>
              <p:nvSpPr>
                <p:cNvPr id="135" name="Google Shape;135;p15"/>
                <p:cNvSpPr/>
                <p:nvPr/>
              </p:nvSpPr>
              <p:spPr>
                <a:xfrm>
                  <a:off x="4343967" y="3124222"/>
                  <a:ext cx="1447233" cy="988309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60"/>
                      </a:moveTo>
                      <a:cubicBezTo>
                        <a:pt x="6546" y="1080"/>
                        <a:pt x="28585" y="-1367"/>
                        <a:pt x="40113" y="1284"/>
                      </a:cubicBezTo>
                      <a:cubicBezTo>
                        <a:pt x="51642" y="3935"/>
                        <a:pt x="58496" y="6587"/>
                        <a:pt x="69171" y="15970"/>
                      </a:cubicBezTo>
                      <a:cubicBezTo>
                        <a:pt x="79847" y="25353"/>
                        <a:pt x="95696" y="40244"/>
                        <a:pt x="104168" y="57582"/>
                      </a:cubicBezTo>
                      <a:cubicBezTo>
                        <a:pt x="112639" y="74920"/>
                        <a:pt x="117916" y="108577"/>
                        <a:pt x="120000" y="120000"/>
                      </a:cubicBezTo>
                    </a:path>
                  </a:pathLst>
                </a:custGeom>
                <a:noFill/>
                <a:ln cap="flat" cmpd="sng" w="26425">
                  <a:solidFill>
                    <a:srgbClr val="000000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15"/>
                <p:cNvSpPr/>
                <p:nvPr/>
              </p:nvSpPr>
              <p:spPr>
                <a:xfrm rot="-1834815">
                  <a:off x="3276406" y="3115527"/>
                  <a:ext cx="486920" cy="107938"/>
                </a:xfrm>
                <a:custGeom>
                  <a:rect b="b" l="l" r="r" t="t"/>
                  <a:pathLst>
                    <a:path extrusionOk="0" h="120000" w="120000">
                      <a:moveTo>
                        <a:pt x="0" y="0"/>
                      </a:moveTo>
                      <a:cubicBezTo>
                        <a:pt x="34265" y="24279"/>
                        <a:pt x="88269" y="34086"/>
                        <a:pt x="120000" y="120000"/>
                      </a:cubicBezTo>
                    </a:path>
                  </a:pathLst>
                </a:custGeom>
                <a:noFill/>
                <a:ln cap="flat" cmpd="sng" w="26425">
                  <a:solidFill>
                    <a:srgbClr val="000000"/>
                  </a:solidFill>
                  <a:prstDash val="dash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7" name="Google Shape;137;p15"/>
            <p:cNvSpPr txBox="1"/>
            <p:nvPr/>
          </p:nvSpPr>
          <p:spPr>
            <a:xfrm>
              <a:off x="7239000" y="2362200"/>
              <a:ext cx="1176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closure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15"/>
          <p:cNvGrpSpPr/>
          <p:nvPr/>
        </p:nvGrpSpPr>
        <p:grpSpPr>
          <a:xfrm>
            <a:off x="752618" y="3095244"/>
            <a:ext cx="1518264" cy="1604662"/>
            <a:chOff x="4015019" y="2819403"/>
            <a:chExt cx="1518264" cy="1604662"/>
          </a:xfrm>
        </p:grpSpPr>
        <p:grpSp>
          <p:nvGrpSpPr>
            <p:cNvPr id="139" name="Google Shape;139;p15"/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140" name="Google Shape;140;p15"/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1" name="Google Shape;141;p15"/>
              <p:cNvCxnSpPr/>
              <p:nvPr/>
            </p:nvCxnSpPr>
            <p:spPr>
              <a:xfrm>
                <a:off x="2128524" y="3451164"/>
                <a:ext cx="0" cy="1024467"/>
              </a:xfrm>
              <a:prstGeom prst="straightConnector1">
                <a:avLst/>
              </a:prstGeom>
              <a:noFill/>
              <a:ln cap="rnd" cmpd="sng" w="38100">
                <a:solidFill>
                  <a:srgbClr val="00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sp>
            <p:nvSpPr>
              <p:cNvPr id="142" name="Google Shape;142;p15"/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cap="flat" cmpd="sng" w="38100">
                <a:solidFill>
                  <a:srgbClr val="292934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" name="Google Shape;143;p15"/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15"/>
          <p:cNvGrpSpPr/>
          <p:nvPr/>
        </p:nvGrpSpPr>
        <p:grpSpPr>
          <a:xfrm>
            <a:off x="553389" y="4897538"/>
            <a:ext cx="1963699" cy="1528465"/>
            <a:chOff x="5410200" y="2971800"/>
            <a:chExt cx="1963699" cy="1528465"/>
          </a:xfrm>
        </p:grpSpPr>
        <p:grpSp>
          <p:nvGrpSpPr>
            <p:cNvPr id="145" name="Google Shape;145;p15"/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146" name="Google Shape;146;p15"/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147" name="Google Shape;147;p15"/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148" name="Google Shape;148;p15"/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149;p15"/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" name="Google Shape;150;p15"/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1" name="Google Shape;151;p15"/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152" name="Google Shape;152;p15"/>
                  <p:cNvCxnSpPr/>
                  <p:nvPr/>
                </p:nvCxnSpPr>
                <p:spPr>
                  <a:xfrm flipH="1" rot="10800000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dash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3" name="Google Shape;153;p15"/>
                  <p:cNvCxnSpPr/>
                  <p:nvPr/>
                </p:nvCxnSpPr>
                <p:spPr>
                  <a:xfrm flipH="1" rot="10800000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dash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4" name="Google Shape;154;p15"/>
                  <p:cNvCxnSpPr/>
                  <p:nvPr/>
                </p:nvCxnSpPr>
                <p:spPr>
                  <a:xfrm flipH="1" rot="10800000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dash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5" name="Google Shape;155;p15"/>
                  <p:cNvCxnSpPr/>
                  <p:nvPr/>
                </p:nvCxnSpPr>
                <p:spPr>
                  <a:xfrm flipH="1" rot="10800000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dash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56" name="Google Shape;156;p15"/>
                  <p:cNvCxnSpPr/>
                  <p:nvPr/>
                </p:nvCxnSpPr>
                <p:spPr>
                  <a:xfrm flipH="1" rot="10800000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dash"/>
                    <a:round/>
                    <a:headEnd len="sm" w="sm" type="none"/>
                    <a:tailEnd len="sm" w="sm" type="none"/>
                  </a:ln>
                </p:spPr>
              </p:cxnSp>
            </p:grpSp>
          </p:grpSp>
          <p:grpSp>
            <p:nvGrpSpPr>
              <p:cNvPr id="157" name="Google Shape;157;p15"/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158" name="Google Shape;158;p15"/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159" name="Google Shape;159;p15"/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0" name="Google Shape;160;p15"/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1" name="Google Shape;161;p15"/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2" name="Google Shape;162;p15"/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3" name="Google Shape;163;p15"/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4" name="Google Shape;164;p15"/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5" name="Google Shape;165;p15"/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6" name="Google Shape;166;p15"/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7" name="Google Shape;167;p15"/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8" name="Google Shape;168;p15"/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69" name="Google Shape;169;p15"/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  <p:cxnSp>
                <p:nvCxnSpPr>
                  <p:cNvPr id="170" name="Google Shape;170;p15"/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cap="rnd" cmpd="sng" w="38100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med" w="med" type="triangle"/>
                  </a:ln>
                </p:spPr>
              </p:cxnSp>
            </p:grpSp>
            <p:cxnSp>
              <p:nvCxnSpPr>
                <p:cNvPr id="171" name="Google Shape;171;p15"/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72" name="Google Shape;172;p15"/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73" name="Google Shape;173;p15"/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74" name="Google Shape;174;p15"/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75" name="Google Shape;175;p15"/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176" name="Google Shape;176;p15"/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cap="rnd" cmpd="sng" w="381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</p:grpSp>
        </p:grpSp>
        <p:sp>
          <p:nvSpPr>
            <p:cNvPr id="177" name="Google Shape;177;p15"/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15"/>
          <p:cNvGrpSpPr/>
          <p:nvPr/>
        </p:nvGrpSpPr>
        <p:grpSpPr>
          <a:xfrm>
            <a:off x="2629898" y="4707740"/>
            <a:ext cx="1484902" cy="1718263"/>
            <a:chOff x="7391400" y="2782002"/>
            <a:chExt cx="1484902" cy="1718263"/>
          </a:xfrm>
        </p:grpSpPr>
        <p:grpSp>
          <p:nvGrpSpPr>
            <p:cNvPr id="179" name="Google Shape;179;p15"/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180" name="Google Shape;180;p15"/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cap="rnd" cmpd="sng" w="76200">
                <a:solidFill>
                  <a:srgbClr val="000000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 flipH="1" rot="9718950">
                <a:off x="4101331" y="2281149"/>
                <a:ext cx="745832" cy="382022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cap="rnd" cmpd="sng" w="76200">
                <a:solidFill>
                  <a:srgbClr val="D2533C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15"/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mage result for counting lorna simpson" id="183" name="Google Shape;18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0341" y="1600200"/>
            <a:ext cx="1385717" cy="2728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the daughter of jephthah degas" id="184" name="Google Shape;18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8400" y="1828806"/>
            <a:ext cx="2280737" cy="1432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Pennsylvania Excavation bellows" id="185" name="Google Shape;18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24400" y="4401315"/>
            <a:ext cx="2023887" cy="1580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mith.edu/artmuseum/var/scma/storage/images/media/images/avery_1984_aids/37378-1-eng-US/Avery_1984_AIDS_mediumlarge.jpg" id="186" name="Google Shape;18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57144" y="3367063"/>
            <a:ext cx="1671137" cy="242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SCMA Visit #1: some data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08313"/>
            <a:ext cx="8229600" cy="42236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counting lorna simpson" id="193" name="Google Shape;1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0122" y="5431970"/>
            <a:ext cx="663478" cy="1306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the daughter of jephthah degas" id="194" name="Google Shape;19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0864" y="5431970"/>
            <a:ext cx="1519241" cy="954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Pennsylvania Excavation bellows" id="195" name="Google Shape;19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4336" y="5431970"/>
            <a:ext cx="136571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mith.edu/artmuseum/var/scma/storage/images/media/images/avery_1984_aids/37378-1-eng-US/Avery_1984_AIDS_mediumlarge.jpg" id="196" name="Google Shape;19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2800" y="5431970"/>
            <a:ext cx="824896" cy="119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1600200" y="1797474"/>
            <a:ext cx="4495800" cy="3993726"/>
            <a:chOff x="1600200" y="1797474"/>
            <a:chExt cx="4495800" cy="3993726"/>
          </a:xfrm>
        </p:grpSpPr>
        <p:sp>
          <p:nvSpPr>
            <p:cNvPr id="202" name="Google Shape;202;p17"/>
            <p:cNvSpPr/>
            <p:nvPr/>
          </p:nvSpPr>
          <p:spPr>
            <a:xfrm>
              <a:off x="4953000" y="1797474"/>
              <a:ext cx="1143000" cy="39937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1600200" y="1797474"/>
              <a:ext cx="1295400" cy="39937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SCMA Visit #1: some more data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1" y="1797474"/>
            <a:ext cx="8229598" cy="4482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17"/>
          <p:cNvCxnSpPr/>
          <p:nvPr/>
        </p:nvCxnSpPr>
        <p:spPr>
          <a:xfrm>
            <a:off x="5105400" y="6464391"/>
            <a:ext cx="3505200" cy="0"/>
          </a:xfrm>
          <a:prstGeom prst="straightConnector1">
            <a:avLst/>
          </a:prstGeom>
          <a:noFill/>
          <a:ln cap="rnd" cmpd="sng" w="38100">
            <a:solidFill>
              <a:srgbClr val="292934"/>
            </a:solidFill>
            <a:prstDash val="solid"/>
            <a:round/>
            <a:headEnd len="sm" w="sm" type="oval"/>
            <a:tailEnd len="sm" w="sm" type="oval"/>
          </a:ln>
        </p:spPr>
      </p:cxnSp>
      <p:sp>
        <p:nvSpPr>
          <p:cNvPr id="207" name="Google Shape;207;p17"/>
          <p:cNvSpPr txBox="1"/>
          <p:nvPr/>
        </p:nvSpPr>
        <p:spPr>
          <a:xfrm>
            <a:off x="5791200" y="6279725"/>
            <a:ext cx="23221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Wednesday Sept. 28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17"/>
          <p:cNvCxnSpPr/>
          <p:nvPr/>
        </p:nvCxnSpPr>
        <p:spPr>
          <a:xfrm>
            <a:off x="1600200" y="6464391"/>
            <a:ext cx="3505200" cy="0"/>
          </a:xfrm>
          <a:prstGeom prst="straightConnector1">
            <a:avLst/>
          </a:prstGeom>
          <a:noFill/>
          <a:ln cap="rnd" cmpd="sng" w="38100">
            <a:solidFill>
              <a:srgbClr val="292934"/>
            </a:solidFill>
            <a:prstDash val="solid"/>
            <a:round/>
            <a:headEnd len="sm" w="sm" type="oval"/>
            <a:tailEnd len="sm" w="sm" type="oval"/>
          </a:ln>
        </p:spPr>
      </p:cxnSp>
      <p:sp>
        <p:nvSpPr>
          <p:cNvPr id="209" name="Google Shape;209;p17"/>
          <p:cNvSpPr txBox="1"/>
          <p:nvPr/>
        </p:nvSpPr>
        <p:spPr>
          <a:xfrm>
            <a:off x="2438400" y="6279725"/>
            <a:ext cx="198432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 Sept. 27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SCMA Visit #1: even MORE data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374" y="1447800"/>
            <a:ext cx="7633252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Scatterplots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Comparing multiple categories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gets encoded?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Pros and cons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 to ask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/>
          </a:p>
          <a:p>
            <a:pPr indent="-8255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3: Building scatterplots in Tableau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Scatterplot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visualization that shows the correlation between two quantitative (numerical) variables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 rotWithShape="1">
          <a:blip r:embed="rId3">
            <a:alphaModFix/>
          </a:blip>
          <a:srcRect b="0" l="0" r="303" t="0"/>
          <a:stretch/>
        </p:blipFill>
        <p:spPr>
          <a:xfrm>
            <a:off x="2209801" y="2551616"/>
            <a:ext cx="3950367" cy="3686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0"/>
          <p:cNvGrpSpPr/>
          <p:nvPr/>
        </p:nvGrpSpPr>
        <p:grpSpPr>
          <a:xfrm>
            <a:off x="304800" y="2743200"/>
            <a:ext cx="1828800" cy="3048000"/>
            <a:chOff x="304800" y="2743200"/>
            <a:chExt cx="1828800" cy="3048000"/>
          </a:xfrm>
        </p:grpSpPr>
        <p:sp>
          <p:nvSpPr>
            <p:cNvPr id="230" name="Google Shape;230;p20"/>
            <p:cNvSpPr/>
            <p:nvPr/>
          </p:nvSpPr>
          <p:spPr>
            <a:xfrm>
              <a:off x="1981200" y="2743200"/>
              <a:ext cx="152400" cy="30480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304800" y="3657600"/>
              <a:ext cx="16002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One </a:t>
              </a: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axis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shows one </a:t>
              </a:r>
              <a:r>
                <a:rPr i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quantitative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measure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3048000" y="5410200"/>
            <a:ext cx="5562600" cy="1200329"/>
            <a:chOff x="2895600" y="5257800"/>
            <a:chExt cx="5562600" cy="1200329"/>
          </a:xfrm>
        </p:grpSpPr>
        <p:sp>
          <p:nvSpPr>
            <p:cNvPr id="233" name="Google Shape;233;p20"/>
            <p:cNvSpPr/>
            <p:nvPr/>
          </p:nvSpPr>
          <p:spPr>
            <a:xfrm rot="-5400000">
              <a:off x="4267200" y="4800600"/>
              <a:ext cx="228600" cy="2971800"/>
            </a:xfrm>
            <a:prstGeom prst="leftBracket">
              <a:avLst>
                <a:gd fmla="val 8333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6172200" y="5257800"/>
              <a:ext cx="22860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other </a:t>
              </a: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axis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shows a second </a:t>
              </a:r>
              <a:r>
                <a:rPr i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quantitative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measure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0"/>
          <p:cNvGrpSpPr/>
          <p:nvPr/>
        </p:nvGrpSpPr>
        <p:grpSpPr>
          <a:xfrm>
            <a:off x="6019800" y="3352800"/>
            <a:ext cx="2590800" cy="1295400"/>
            <a:chOff x="6019800" y="3352800"/>
            <a:chExt cx="2590800" cy="1295400"/>
          </a:xfrm>
        </p:grpSpPr>
        <p:cxnSp>
          <p:nvCxnSpPr>
            <p:cNvPr id="236" name="Google Shape;236;p20"/>
            <p:cNvCxnSpPr/>
            <p:nvPr/>
          </p:nvCxnSpPr>
          <p:spPr>
            <a:xfrm flipH="1">
              <a:off x="6019800" y="4114800"/>
              <a:ext cx="685800" cy="533400"/>
            </a:xfrm>
            <a:prstGeom prst="straightConnector1">
              <a:avLst/>
            </a:prstGeom>
            <a:noFill/>
            <a:ln cap="rnd" cmpd="sng" w="76200">
              <a:solidFill>
                <a:srgbClr val="29293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7" name="Google Shape;237;p20"/>
            <p:cNvSpPr txBox="1"/>
            <p:nvPr/>
          </p:nvSpPr>
          <p:spPr>
            <a:xfrm>
              <a:off x="6324600" y="3352800"/>
              <a:ext cx="2286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Each point represents an </a:t>
              </a: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observation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Scatterplots on multiple categories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change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 type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compare the same variables across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categories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733" y="2551616"/>
            <a:ext cx="3934536" cy="3686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2-10 at 11.24.28 AM.png" id="245" name="Google Shape;24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3124200"/>
            <a:ext cx="2066038" cy="224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